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56" r:id="rId3"/>
    <p:sldId id="257" r:id="rId4"/>
    <p:sldId id="261" r:id="rId5"/>
    <p:sldId id="258" r:id="rId6"/>
    <p:sldId id="259" r:id="rId7"/>
    <p:sldId id="260" r:id="rId8"/>
    <p:sldId id="264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56A26-D142-40F0-B56A-9BD80B05ACB9}" type="datetimeFigureOut">
              <a:rPr lang="en-US" smtClean="0"/>
              <a:t>1/30/2013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707C4-2F84-41BA-8ED9-984D0C721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888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54">
              <a:defRPr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3E7BA-89BD-40C9-BCC5-B552AD98D5A3}" type="datetimeFigureOut">
              <a:rPr lang="en-US" smtClean="0"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3D81A-5850-4429-886C-BE8C7E817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805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3E7BA-89BD-40C9-BCC5-B552AD98D5A3}" type="datetimeFigureOut">
              <a:rPr lang="en-US" smtClean="0"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3D81A-5850-4429-886C-BE8C7E817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13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3E7BA-89BD-40C9-BCC5-B552AD98D5A3}" type="datetimeFigureOut">
              <a:rPr lang="en-US" smtClean="0"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3D81A-5850-4429-886C-BE8C7E817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784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3E7BA-89BD-40C9-BCC5-B552AD98D5A3}" type="datetimeFigureOut">
              <a:rPr lang="en-US" smtClean="0"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3D81A-5850-4429-886C-BE8C7E817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681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3E7BA-89BD-40C9-BCC5-B552AD98D5A3}" type="datetimeFigureOut">
              <a:rPr lang="en-US" smtClean="0"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3D81A-5850-4429-886C-BE8C7E817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27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3E7BA-89BD-40C9-BCC5-B552AD98D5A3}" type="datetimeFigureOut">
              <a:rPr lang="en-US" smtClean="0"/>
              <a:t>1/30/2013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3D81A-5850-4429-886C-BE8C7E817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73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3E7BA-89BD-40C9-BCC5-B552AD98D5A3}" type="datetimeFigureOut">
              <a:rPr lang="en-US" smtClean="0"/>
              <a:t>1/30/2013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3D81A-5850-4429-886C-BE8C7E817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5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3E7BA-89BD-40C9-BCC5-B552AD98D5A3}" type="datetimeFigureOut">
              <a:rPr lang="en-US" smtClean="0"/>
              <a:t>1/30/2013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3D81A-5850-4429-886C-BE8C7E817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360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3E7BA-89BD-40C9-BCC5-B552AD98D5A3}" type="datetimeFigureOut">
              <a:rPr lang="en-US" smtClean="0"/>
              <a:t>1/30/2013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3D81A-5850-4429-886C-BE8C7E817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03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3E7BA-89BD-40C9-BCC5-B552AD98D5A3}" type="datetimeFigureOut">
              <a:rPr lang="en-US" smtClean="0"/>
              <a:t>1/30/2013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3D81A-5850-4429-886C-BE8C7E817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15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3E7BA-89BD-40C9-BCC5-B552AD98D5A3}" type="datetimeFigureOut">
              <a:rPr lang="en-US" smtClean="0"/>
              <a:t>1/30/2013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3D81A-5850-4429-886C-BE8C7E817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099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3E7BA-89BD-40C9-BCC5-B552AD98D5A3}" type="datetimeFigureOut">
              <a:rPr lang="en-US" smtClean="0"/>
              <a:t>1/30/2013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3D81A-5850-4429-886C-BE8C7E817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155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066800"/>
            <a:ext cx="9144000" cy="1447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4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 Nutrition Program</a:t>
            </a:r>
            <a:endParaRPr lang="en-US" sz="4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7150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81000" y="3124200"/>
            <a:ext cx="67056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Christina Pitsenberger</a:t>
            </a:r>
          </a:p>
          <a:p>
            <a:r>
              <a:rPr lang="en-US" sz="3200" dirty="0" smtClean="0"/>
              <a:t>Director – Child Nutrition Program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09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208222"/>
            <a:ext cx="7696200" cy="2982778"/>
          </a:xfrm>
        </p:spPr>
        <p:txBody>
          <a:bodyPr>
            <a:normAutofit/>
          </a:bodyPr>
          <a:lstStyle/>
          <a:p>
            <a:r>
              <a:rPr lang="en-US" dirty="0" smtClean="0"/>
              <a:t>The mission of the Child Nutrition Program, in partnership with our school community, is to provide healthy and balanced meals by offering excellent service, while promoting nutrition and wellness.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4189862"/>
            <a:ext cx="2907792" cy="149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2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581399" y="533400"/>
            <a:ext cx="5295691" cy="5867400"/>
          </a:xfrm>
        </p:spPr>
        <p:txBody>
          <a:bodyPr>
            <a:normAutofit/>
          </a:bodyPr>
          <a:lstStyle/>
          <a:p>
            <a:r>
              <a:rPr lang="en-US" dirty="0" smtClean="0"/>
              <a:t>24 cafeterias serving 26 schools.</a:t>
            </a:r>
          </a:p>
          <a:p>
            <a:r>
              <a:rPr lang="en-US" dirty="0" smtClean="0"/>
              <a:t>In 2011-12, CNP served 299,758 breakfast and 1,150,624 lunches.</a:t>
            </a:r>
          </a:p>
          <a:p>
            <a:r>
              <a:rPr lang="en-US" dirty="0" smtClean="0"/>
              <a:t>Provide meals to </a:t>
            </a:r>
            <a:r>
              <a:rPr lang="en-US" dirty="0" err="1" smtClean="0"/>
              <a:t>Headstart</a:t>
            </a:r>
            <a:r>
              <a:rPr lang="en-US" dirty="0" smtClean="0"/>
              <a:t> at 4 locations.</a:t>
            </a:r>
          </a:p>
          <a:p>
            <a:r>
              <a:rPr lang="en-US" dirty="0" smtClean="0"/>
              <a:t>Provide catering service to include the CFA summer event.</a:t>
            </a:r>
            <a:endParaRPr lang="en-US" dirty="0"/>
          </a:p>
        </p:txBody>
      </p:sp>
      <p:pic>
        <p:nvPicPr>
          <p:cNvPr id="4" name="Picture 2" descr="E:\MERIWETHER\Vicki's Photos\IMG_02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67" y="3581400"/>
            <a:ext cx="295857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E:\healthy lunch\IMG_06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05" y="533400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6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505620"/>
            <a:ext cx="5638800" cy="1020762"/>
          </a:xfrm>
        </p:spPr>
        <p:txBody>
          <a:bodyPr/>
          <a:lstStyle/>
          <a:p>
            <a:r>
              <a:rPr lang="en-US" dirty="0" smtClean="0"/>
              <a:t>Quality Assurance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27202"/>
            <a:ext cx="8077200" cy="4825998"/>
          </a:xfrm>
        </p:spPr>
        <p:txBody>
          <a:bodyPr>
            <a:normAutofit fontScale="92500" lnSpcReduction="20000"/>
          </a:bodyPr>
          <a:lstStyle/>
          <a:p>
            <a:r>
              <a:rPr lang="en-US" sz="2500" dirty="0" smtClean="0"/>
              <a:t>Employee Education</a:t>
            </a:r>
          </a:p>
          <a:p>
            <a:pPr lvl="2"/>
            <a:r>
              <a:rPr lang="en-US" sz="2000" dirty="0" smtClean="0"/>
              <a:t>Nutrition and Wellness </a:t>
            </a:r>
          </a:p>
          <a:p>
            <a:pPr lvl="3">
              <a:buFont typeface="Arial" pitchFamily="34" charset="0"/>
              <a:buChar char="•"/>
            </a:pPr>
            <a:r>
              <a:rPr lang="en-US" sz="1600" dirty="0" smtClean="0"/>
              <a:t>ACAC Medical Weight Loss Program</a:t>
            </a:r>
          </a:p>
          <a:p>
            <a:pPr lvl="3">
              <a:buFont typeface="Arial" pitchFamily="34" charset="0"/>
              <a:buChar char="•"/>
            </a:pPr>
            <a:r>
              <a:rPr lang="en-US" sz="1600" dirty="0" smtClean="0"/>
              <a:t>Step Class</a:t>
            </a:r>
          </a:p>
          <a:p>
            <a:pPr lvl="3">
              <a:buFont typeface="Arial" pitchFamily="34" charset="0"/>
              <a:buChar char="•"/>
            </a:pPr>
            <a:r>
              <a:rPr lang="en-US" sz="1600" dirty="0" smtClean="0"/>
              <a:t>Various speakers at employee meetings</a:t>
            </a:r>
          </a:p>
          <a:p>
            <a:pPr marL="1146175" lvl="3" indent="-231775">
              <a:buFont typeface="Arial" pitchFamily="34" charset="0"/>
              <a:buChar char="•"/>
            </a:pPr>
            <a:r>
              <a:rPr lang="en-US" dirty="0" smtClean="0"/>
              <a:t>School Nutrition Association – local chapter </a:t>
            </a:r>
          </a:p>
          <a:p>
            <a:pPr marL="1146175" lvl="3" indent="-231775">
              <a:buFont typeface="Arial" pitchFamily="34" charset="0"/>
              <a:buChar char="•"/>
            </a:pPr>
            <a:r>
              <a:rPr lang="en-US" dirty="0" smtClean="0"/>
              <a:t>Annual All Employee Orientation Day</a:t>
            </a:r>
          </a:p>
          <a:p>
            <a:pPr marL="1597025" lvl="4" indent="-225425">
              <a:buFont typeface="Arial" pitchFamily="34" charset="0"/>
              <a:buChar char="•"/>
            </a:pPr>
            <a:r>
              <a:rPr lang="en-US" sz="1600" dirty="0" smtClean="0"/>
              <a:t>Customer Service</a:t>
            </a:r>
          </a:p>
          <a:p>
            <a:pPr marL="1597025" lvl="4" indent="-225425">
              <a:buFont typeface="Arial" pitchFamily="34" charset="0"/>
              <a:buChar char="•"/>
            </a:pPr>
            <a:r>
              <a:rPr lang="en-US" sz="1600" dirty="0" smtClean="0"/>
              <a:t>Updates on any local, state or federal regulations</a:t>
            </a:r>
          </a:p>
          <a:p>
            <a:pPr marL="1597025" lvl="4" indent="-225425">
              <a:buFont typeface="Arial" pitchFamily="34" charset="0"/>
              <a:buChar char="•"/>
            </a:pPr>
            <a:r>
              <a:rPr lang="en-US" sz="1600" dirty="0" smtClean="0"/>
              <a:t>Building Skills</a:t>
            </a:r>
          </a:p>
          <a:p>
            <a:pPr marL="1597025" lvl="4" indent="-225425">
              <a:buFont typeface="Arial" pitchFamily="34" charset="0"/>
              <a:buChar char="•"/>
            </a:pPr>
            <a:r>
              <a:rPr lang="en-US" sz="1600" dirty="0" smtClean="0"/>
              <a:t>Food Safety/Sanitation</a:t>
            </a:r>
          </a:p>
          <a:p>
            <a:pPr marL="1597025" lvl="4" indent="-225425">
              <a:buFont typeface="Arial" pitchFamily="34" charset="0"/>
              <a:buChar char="•"/>
            </a:pPr>
            <a:r>
              <a:rPr lang="en-US" sz="1600" dirty="0" smtClean="0"/>
              <a:t>Nutrition and Wellness</a:t>
            </a:r>
          </a:p>
          <a:p>
            <a:pPr marL="1597025" lvl="4" indent="-225425">
              <a:buFont typeface="Arial" pitchFamily="34" charset="0"/>
              <a:buChar char="•"/>
            </a:pPr>
            <a:r>
              <a:rPr lang="en-US" sz="1600" dirty="0" smtClean="0"/>
              <a:t>Personal well-being</a:t>
            </a:r>
          </a:p>
          <a:p>
            <a:pPr marL="457200" lvl="4" indent="-457200">
              <a:buFont typeface="Arial" pitchFamily="34" charset="0"/>
              <a:buChar char="•"/>
            </a:pPr>
            <a:r>
              <a:rPr lang="en-US" sz="2500" dirty="0" smtClean="0"/>
              <a:t>Five Star Quality &amp; Performance Inspection</a:t>
            </a:r>
          </a:p>
          <a:p>
            <a:pPr marL="1203325" lvl="6" indent="-288925"/>
            <a:r>
              <a:rPr lang="en-US" dirty="0" smtClean="0"/>
              <a:t>Tool used during site visits to evaluate the overall school cafeteria operation.</a:t>
            </a:r>
          </a:p>
          <a:p>
            <a:pPr marL="1203325" lvl="6" indent="-288925"/>
            <a:r>
              <a:rPr lang="en-US" dirty="0" smtClean="0"/>
              <a:t>Identifying areas for improvement and acknowledging excellence where due.</a:t>
            </a:r>
          </a:p>
          <a:p>
            <a:pPr marL="1203325" lvl="6" indent="-288925"/>
            <a:endParaRPr lang="en-US" dirty="0" smtClean="0"/>
          </a:p>
          <a:p>
            <a:pPr lvl="2"/>
            <a:endParaRPr lang="en-US" sz="2000" dirty="0" smtClean="0"/>
          </a:p>
          <a:p>
            <a:pPr lvl="2"/>
            <a:endParaRPr lang="en-US" sz="1600" dirty="0"/>
          </a:p>
          <a:p>
            <a:pPr marL="914400" lvl="6" indent="0">
              <a:buNone/>
            </a:pPr>
            <a:endParaRPr lang="en-US" sz="3200" dirty="0"/>
          </a:p>
          <a:p>
            <a:pPr marL="1714500" lvl="4" indent="-342900">
              <a:buFont typeface="Arial" pitchFamily="34" charset="0"/>
              <a:buChar char="•"/>
            </a:pPr>
            <a:endParaRPr lang="en-US" sz="2400" dirty="0"/>
          </a:p>
        </p:txBody>
      </p:sp>
      <p:pic>
        <p:nvPicPr>
          <p:cNvPr id="1026" name="Picture 2" descr="http://ec.l.thumbs.canstockphoto.com/canstock103339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32012"/>
            <a:ext cx="1905000" cy="142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76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Promotions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47244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National School Lunch Week</a:t>
            </a:r>
          </a:p>
          <a:p>
            <a:r>
              <a:rPr lang="en-US" dirty="0" smtClean="0"/>
              <a:t>Farm to School Week</a:t>
            </a:r>
          </a:p>
          <a:p>
            <a:r>
              <a:rPr lang="en-US" dirty="0" smtClean="0"/>
              <a:t>National Nutrition Month</a:t>
            </a:r>
          </a:p>
          <a:p>
            <a:r>
              <a:rPr lang="en-US" dirty="0" smtClean="0"/>
              <a:t>CNP participates in a variety of school health fairs, school assemblies, and classroom education opportunities.</a:t>
            </a:r>
            <a:endParaRPr lang="en-US" dirty="0"/>
          </a:p>
        </p:txBody>
      </p:sp>
      <p:pic>
        <p:nvPicPr>
          <p:cNvPr id="4" name="Picture 3" descr="E:\RED HILL HEALTH FAIR\red h. health fair #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557" y="914400"/>
            <a:ext cx="2895601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FARM AT RED HILL\photo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80896" y="3776616"/>
            <a:ext cx="2524031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\\sts-cfs\fsrv\home\kgibson2\My Pictures\2011-12\Yancey's Milk Promotion\DSCN09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307" y="3057668"/>
            <a:ext cx="17145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3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54102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New School Meal Program Regulations</a:t>
            </a:r>
          </a:p>
          <a:p>
            <a:pPr lvl="2"/>
            <a:r>
              <a:rPr lang="en-US" sz="2200" dirty="0" smtClean="0"/>
              <a:t>Healthy, Hunger-Free Kids Act of 2010</a:t>
            </a:r>
          </a:p>
          <a:p>
            <a:pPr lvl="2"/>
            <a:r>
              <a:rPr lang="en-US" sz="2200" dirty="0" smtClean="0"/>
              <a:t>New Nutritional Standards and Meal Planning</a:t>
            </a:r>
          </a:p>
          <a:p>
            <a:pPr lvl="2"/>
            <a:r>
              <a:rPr lang="en-US" sz="2200" dirty="0" smtClean="0"/>
              <a:t>Paid Lunch Price Equity</a:t>
            </a:r>
          </a:p>
          <a:p>
            <a:r>
              <a:rPr lang="en-US" dirty="0" smtClean="0"/>
              <a:t>New Online Payment System </a:t>
            </a:r>
          </a:p>
          <a:p>
            <a:pPr lvl="2"/>
            <a:r>
              <a:rPr lang="en-US" sz="2200" dirty="0" smtClean="0"/>
              <a:t>Option for parents to add monies to student’s meal account as well as view transactions</a:t>
            </a:r>
          </a:p>
          <a:p>
            <a:r>
              <a:rPr lang="en-US" dirty="0" smtClean="0"/>
              <a:t>Equipment</a:t>
            </a:r>
          </a:p>
          <a:p>
            <a:pPr lvl="2"/>
            <a:r>
              <a:rPr lang="en-US" sz="2200" dirty="0" smtClean="0"/>
              <a:t>Upgrade to Burley</a:t>
            </a:r>
          </a:p>
          <a:p>
            <a:pPr lvl="2"/>
            <a:r>
              <a:rPr lang="en-US" sz="2200" dirty="0" smtClean="0"/>
              <a:t>WAHS – renovation</a:t>
            </a:r>
          </a:p>
          <a:p>
            <a:pPr lvl="2"/>
            <a:r>
              <a:rPr lang="en-US" sz="2200" dirty="0" smtClean="0"/>
              <a:t>Air Conditioning  to cafeterias</a:t>
            </a:r>
          </a:p>
          <a:p>
            <a:r>
              <a:rPr lang="en-US" dirty="0" smtClean="0"/>
              <a:t>Eye on Participation</a:t>
            </a:r>
          </a:p>
          <a:p>
            <a:pPr lvl="2"/>
            <a:r>
              <a:rPr lang="en-US" sz="2200" dirty="0" smtClean="0"/>
              <a:t>Overall decrease</a:t>
            </a:r>
          </a:p>
          <a:p>
            <a:pPr lvl="3"/>
            <a:r>
              <a:rPr lang="en-US" sz="1800" dirty="0" smtClean="0"/>
              <a:t>Decrease in full paid student meal </a:t>
            </a:r>
          </a:p>
          <a:p>
            <a:pPr marL="914400" lvl="2" indent="0">
              <a:buNone/>
              <a:tabLst>
                <a:tab pos="1598613" algn="l"/>
              </a:tabLst>
            </a:pPr>
            <a:r>
              <a:rPr lang="en-US" sz="2200" dirty="0"/>
              <a:t>	</a:t>
            </a:r>
            <a:r>
              <a:rPr lang="en-US" sz="1800" dirty="0" smtClean="0"/>
              <a:t>participation</a:t>
            </a:r>
          </a:p>
          <a:p>
            <a:pPr lvl="2"/>
            <a:r>
              <a:rPr lang="en-US" sz="2200" dirty="0" smtClean="0"/>
              <a:t>Free-Reduced participation increase</a:t>
            </a:r>
            <a:endParaRPr lang="en-US" sz="2200" dirty="0"/>
          </a:p>
        </p:txBody>
      </p:sp>
      <p:pic>
        <p:nvPicPr>
          <p:cNvPr id="2051" name="Picture 3" descr="C:\Users\kgibson2\Desktop\photo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0" y="507733"/>
            <a:ext cx="245745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kgibson2\AppData\Local\Microsoft\Windows\Temporary Internet Files\Content.Outlook\KROBABM3\photo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400" y="4038600"/>
            <a:ext cx="31496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45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1143000"/>
          </a:xfrm>
        </p:spPr>
        <p:txBody>
          <a:bodyPr/>
          <a:lstStyle/>
          <a:p>
            <a:r>
              <a:rPr lang="en-US" dirty="0" smtClean="0"/>
              <a:t>2013-14 Budget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Revenue:</a:t>
            </a:r>
          </a:p>
          <a:p>
            <a:pPr lvl="2"/>
            <a:r>
              <a:rPr lang="en-US" dirty="0"/>
              <a:t>47% of revenue is from Federal and State Funds</a:t>
            </a:r>
          </a:p>
          <a:p>
            <a:pPr lvl="2"/>
            <a:r>
              <a:rPr lang="en-US" dirty="0"/>
              <a:t>53% of revenue is from Sales</a:t>
            </a:r>
          </a:p>
          <a:p>
            <a:endParaRPr lang="en-US" dirty="0" smtClean="0"/>
          </a:p>
          <a:p>
            <a:r>
              <a:rPr lang="en-US" dirty="0" smtClean="0"/>
              <a:t>Expenditures:</a:t>
            </a:r>
          </a:p>
          <a:p>
            <a:pPr lvl="2"/>
            <a:r>
              <a:rPr lang="en-US" dirty="0" smtClean="0"/>
              <a:t>52% 	personnel/benefits</a:t>
            </a:r>
          </a:p>
          <a:p>
            <a:pPr lvl="2"/>
            <a:r>
              <a:rPr lang="en-US" dirty="0" smtClean="0"/>
              <a:t>44% 	operating costs</a:t>
            </a:r>
          </a:p>
          <a:p>
            <a:pPr lvl="2"/>
            <a:r>
              <a:rPr lang="en-US" dirty="0" smtClean="0"/>
              <a:t>1% 	capital</a:t>
            </a:r>
          </a:p>
          <a:p>
            <a:pPr lvl="2"/>
            <a:r>
              <a:rPr lang="en-US" dirty="0" smtClean="0"/>
              <a:t>3% 	fund transfer</a:t>
            </a:r>
            <a:endParaRPr lang="en-US" dirty="0"/>
          </a:p>
          <a:p>
            <a:pPr lvl="2"/>
            <a:endParaRPr lang="en-US" dirty="0"/>
          </a:p>
          <a:p>
            <a:pPr marL="0" lvl="2" indent="0">
              <a:buNone/>
            </a:pPr>
            <a:endParaRPr lang="en-US" dirty="0" smtClean="0"/>
          </a:p>
        </p:txBody>
      </p:sp>
      <p:pic>
        <p:nvPicPr>
          <p:cNvPr id="3080" name="Picture 8" descr="http://www.aeortho.com/sites/default/files/images/63-Free-Retro-Clipart-Illustration-Of-Man-Carrying-Big-Bag-Of-Money-With-Dollar-Sig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823143"/>
            <a:ext cx="1713287" cy="22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29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762000"/>
            <a:ext cx="80772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/>
              <a:t>What </a:t>
            </a:r>
            <a:r>
              <a:rPr lang="en-US" sz="3000" b="1" dirty="0" smtClean="0"/>
              <a:t>happens </a:t>
            </a:r>
            <a:r>
              <a:rPr lang="en-US" sz="3000" b="1" dirty="0"/>
              <a:t>if there is a 10% sequestration from </a:t>
            </a:r>
            <a:r>
              <a:rPr lang="en-US" sz="3000" b="1" dirty="0" smtClean="0"/>
              <a:t>the Federal Government</a:t>
            </a:r>
            <a:r>
              <a:rPr lang="en-US" sz="3000" b="1" dirty="0"/>
              <a:t>?</a:t>
            </a:r>
          </a:p>
          <a:p>
            <a:r>
              <a:rPr lang="en-US" sz="2000" dirty="0"/>
              <a:t> </a:t>
            </a:r>
            <a:endParaRPr lang="en-US" sz="2000" dirty="0" smtClean="0"/>
          </a:p>
          <a:p>
            <a:endParaRPr lang="en-US" sz="20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500" dirty="0" smtClean="0"/>
              <a:t>Estimate </a:t>
            </a:r>
            <a:r>
              <a:rPr lang="en-US" sz="2500" dirty="0"/>
              <a:t>$200,000 less in funding. </a:t>
            </a:r>
            <a:endParaRPr lang="en-US" sz="2500" dirty="0" smtClean="0"/>
          </a:p>
          <a:p>
            <a:pPr lvl="0"/>
            <a:endParaRPr lang="en-US" sz="2500" dirty="0" smtClean="0"/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500" dirty="0" smtClean="0"/>
              <a:t>Adjust </a:t>
            </a:r>
            <a:r>
              <a:rPr lang="en-US" sz="2500" dirty="0"/>
              <a:t>meal price accordingly.  This could amount </a:t>
            </a:r>
            <a:r>
              <a:rPr lang="en-US" sz="2500"/>
              <a:t>to </a:t>
            </a:r>
            <a:r>
              <a:rPr lang="en-US" sz="2500" smtClean="0"/>
              <a:t>an increase </a:t>
            </a:r>
            <a:r>
              <a:rPr lang="en-US" sz="2500" dirty="0"/>
              <a:t>of up to $.33/meal if meal price is exclusive method</a:t>
            </a:r>
            <a:r>
              <a:rPr lang="en-US" sz="2500" dirty="0" smtClean="0"/>
              <a:t>.</a:t>
            </a:r>
          </a:p>
          <a:p>
            <a:pPr lvl="0"/>
            <a:endParaRPr lang="en-US" sz="25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500" dirty="0" smtClean="0"/>
              <a:t>Reduction </a:t>
            </a:r>
            <a:r>
              <a:rPr lang="en-US" sz="2500" dirty="0"/>
              <a:t>in expenses, in combination with meal increase of less than $.33/meal</a:t>
            </a:r>
            <a:r>
              <a:rPr lang="en-US" sz="2500" dirty="0" smtClean="0"/>
              <a:t>.</a:t>
            </a:r>
          </a:p>
          <a:p>
            <a:pPr lvl="0"/>
            <a:endParaRPr lang="en-US" sz="2500" dirty="0" smtClean="0"/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500" dirty="0" smtClean="0"/>
              <a:t>Fund </a:t>
            </a:r>
            <a:r>
              <a:rPr lang="en-US" sz="2500" dirty="0"/>
              <a:t>reserve</a:t>
            </a:r>
          </a:p>
        </p:txBody>
      </p:sp>
    </p:spTree>
    <p:extLst>
      <p:ext uri="{BB962C8B-B14F-4D97-AF65-F5344CB8AC3E}">
        <p14:creationId xmlns:p14="http://schemas.microsoft.com/office/powerpoint/2010/main" val="218586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291</Words>
  <Application>Microsoft Office PowerPoint</Application>
  <PresentationFormat>On-screen Show (4:3)</PresentationFormat>
  <Paragraphs>70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Quality Assurance</vt:lpstr>
      <vt:lpstr>Promotions</vt:lpstr>
      <vt:lpstr>Updates</vt:lpstr>
      <vt:lpstr>2013-14 Budget 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new</dc:creator>
  <cp:lastModifiedBy>Office of Technology</cp:lastModifiedBy>
  <cp:revision>15</cp:revision>
  <cp:lastPrinted>2013-01-23T20:39:41Z</cp:lastPrinted>
  <dcterms:created xsi:type="dcterms:W3CDTF">2013-01-23T13:36:14Z</dcterms:created>
  <dcterms:modified xsi:type="dcterms:W3CDTF">2013-01-31T00:59:33Z</dcterms:modified>
</cp:coreProperties>
</file>